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260" r:id="rId2"/>
    <p:sldId id="262" r:id="rId3"/>
    <p:sldId id="261" r:id="rId4"/>
    <p:sldId id="263" r:id="rId5"/>
  </p:sldIdLst>
  <p:sldSz cx="5327650" cy="7559675"/>
  <p:notesSz cx="6797675" cy="9928225"/>
  <p:defaultTextStyle>
    <a:defPPr>
      <a:defRPr lang="ru-RU"/>
    </a:defPPr>
    <a:lvl1pPr marL="0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1pPr>
    <a:lvl2pPr marL="292242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2pPr>
    <a:lvl3pPr marL="584484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3pPr>
    <a:lvl4pPr marL="876727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4pPr>
    <a:lvl5pPr marL="1168969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5pPr>
    <a:lvl6pPr marL="1461211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6pPr>
    <a:lvl7pPr marL="1753453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7pPr>
    <a:lvl8pPr marL="2045696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8pPr>
    <a:lvl9pPr marL="2337938" algn="l" defTabSz="584484" rtl="0" eaLnBrk="1" latinLnBrk="0" hangingPunct="1">
      <a:defRPr sz="115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 userDrawn="1">
          <p15:clr>
            <a:srgbClr val="A4A3A4"/>
          </p15:clr>
        </p15:guide>
        <p15:guide id="2" pos="16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7A59"/>
    <a:srgbClr val="D30000"/>
    <a:srgbClr val="D40000"/>
    <a:srgbClr val="008000"/>
    <a:srgbClr val="FF3300"/>
    <a:srgbClr val="00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319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326" y="-102"/>
      </p:cViewPr>
      <p:guideLst>
        <p:guide orient="horz" pos="2381"/>
        <p:guide pos="167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8F3377-A599-4CE6-B91E-6BAC34511335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BFECD2-A03F-4ED5-9EAF-060A142E40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3000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9574" y="1237197"/>
            <a:ext cx="4528503" cy="2631887"/>
          </a:xfrm>
        </p:spPr>
        <p:txBody>
          <a:bodyPr anchor="b"/>
          <a:lstStyle>
            <a:lvl1pPr algn="ctr"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56" y="3970580"/>
            <a:ext cx="3995738" cy="1825171"/>
          </a:xfrm>
        </p:spPr>
        <p:txBody>
          <a:bodyPr/>
          <a:lstStyle>
            <a:lvl1pPr marL="0" indent="0" algn="ctr">
              <a:buNone/>
              <a:defRPr sz="1398"/>
            </a:lvl1pPr>
            <a:lvl2pPr marL="266365" indent="0" algn="ctr">
              <a:buNone/>
              <a:defRPr sz="1165"/>
            </a:lvl2pPr>
            <a:lvl3pPr marL="532729" indent="0" algn="ctr">
              <a:buNone/>
              <a:defRPr sz="1049"/>
            </a:lvl3pPr>
            <a:lvl4pPr marL="799094" indent="0" algn="ctr">
              <a:buNone/>
              <a:defRPr sz="932"/>
            </a:lvl4pPr>
            <a:lvl5pPr marL="1065459" indent="0" algn="ctr">
              <a:buNone/>
              <a:defRPr sz="932"/>
            </a:lvl5pPr>
            <a:lvl6pPr marL="1331824" indent="0" algn="ctr">
              <a:buNone/>
              <a:defRPr sz="932"/>
            </a:lvl6pPr>
            <a:lvl7pPr marL="1598188" indent="0" algn="ctr">
              <a:buNone/>
              <a:defRPr sz="932"/>
            </a:lvl7pPr>
            <a:lvl8pPr marL="1864553" indent="0" algn="ctr">
              <a:buNone/>
              <a:defRPr sz="932"/>
            </a:lvl8pPr>
            <a:lvl9pPr marL="2130918" indent="0" algn="ctr">
              <a:buNone/>
              <a:defRPr sz="932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857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3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2600" y="402483"/>
            <a:ext cx="1148775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6276" y="402483"/>
            <a:ext cx="3379728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8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24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501" y="1884671"/>
            <a:ext cx="4595098" cy="3144614"/>
          </a:xfrm>
        </p:spPr>
        <p:txBody>
          <a:bodyPr anchor="b"/>
          <a:lstStyle>
            <a:lvl1pPr>
              <a:defRPr sz="3496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3501" y="5059035"/>
            <a:ext cx="4595098" cy="1653678"/>
          </a:xfrm>
        </p:spPr>
        <p:txBody>
          <a:bodyPr/>
          <a:lstStyle>
            <a:lvl1pPr marL="0" indent="0">
              <a:buNone/>
              <a:defRPr sz="1398">
                <a:solidFill>
                  <a:schemeClr val="tx1"/>
                </a:solidFill>
              </a:defRPr>
            </a:lvl1pPr>
            <a:lvl2pPr marL="266365" indent="0">
              <a:buNone/>
              <a:defRPr sz="1165">
                <a:solidFill>
                  <a:schemeClr val="tx1">
                    <a:tint val="75000"/>
                  </a:schemeClr>
                </a:solidFill>
              </a:defRPr>
            </a:lvl2pPr>
            <a:lvl3pPr marL="532729" indent="0">
              <a:buNone/>
              <a:defRPr sz="1049">
                <a:solidFill>
                  <a:schemeClr val="tx1">
                    <a:tint val="75000"/>
                  </a:schemeClr>
                </a:solidFill>
              </a:defRPr>
            </a:lvl3pPr>
            <a:lvl4pPr marL="79909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4pPr>
            <a:lvl5pPr marL="1065459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5pPr>
            <a:lvl6pPr marL="1331824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6pPr>
            <a:lvl7pPr marL="159818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7pPr>
            <a:lvl8pPr marL="1864553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8pPr>
            <a:lvl9pPr marL="2130918" indent="0">
              <a:buNone/>
              <a:defRPr sz="93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519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6276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97123" y="2012414"/>
            <a:ext cx="2264251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9599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402484"/>
            <a:ext cx="4595098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971" y="1853171"/>
            <a:ext cx="22538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6971" y="2761381"/>
            <a:ext cx="22538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697123" y="1853171"/>
            <a:ext cx="2264945" cy="908210"/>
          </a:xfrm>
        </p:spPr>
        <p:txBody>
          <a:bodyPr anchor="b"/>
          <a:lstStyle>
            <a:lvl1pPr marL="0" indent="0">
              <a:buNone/>
              <a:defRPr sz="1398" b="1"/>
            </a:lvl1pPr>
            <a:lvl2pPr marL="266365" indent="0">
              <a:buNone/>
              <a:defRPr sz="1165" b="1"/>
            </a:lvl2pPr>
            <a:lvl3pPr marL="532729" indent="0">
              <a:buNone/>
              <a:defRPr sz="1049" b="1"/>
            </a:lvl3pPr>
            <a:lvl4pPr marL="799094" indent="0">
              <a:buNone/>
              <a:defRPr sz="932" b="1"/>
            </a:lvl4pPr>
            <a:lvl5pPr marL="1065459" indent="0">
              <a:buNone/>
              <a:defRPr sz="932" b="1"/>
            </a:lvl5pPr>
            <a:lvl6pPr marL="1331824" indent="0">
              <a:buNone/>
              <a:defRPr sz="932" b="1"/>
            </a:lvl6pPr>
            <a:lvl7pPr marL="1598188" indent="0">
              <a:buNone/>
              <a:defRPr sz="932" b="1"/>
            </a:lvl7pPr>
            <a:lvl8pPr marL="1864553" indent="0">
              <a:buNone/>
              <a:defRPr sz="932" b="1"/>
            </a:lvl8pPr>
            <a:lvl9pPr marL="2130918" indent="0">
              <a:buNone/>
              <a:defRPr sz="932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697123" y="2761381"/>
            <a:ext cx="226494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88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34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720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64945" y="1088455"/>
            <a:ext cx="2697123" cy="5372269"/>
          </a:xfrm>
        </p:spPr>
        <p:txBody>
          <a:bodyPr/>
          <a:lstStyle>
            <a:lvl1pPr>
              <a:defRPr sz="1864"/>
            </a:lvl1pPr>
            <a:lvl2pPr>
              <a:defRPr sz="1631"/>
            </a:lvl2pPr>
            <a:lvl3pPr>
              <a:defRPr sz="1398"/>
            </a:lvl3pPr>
            <a:lvl4pPr>
              <a:defRPr sz="1165"/>
            </a:lvl4pPr>
            <a:lvl5pPr>
              <a:defRPr sz="1165"/>
            </a:lvl5pPr>
            <a:lvl6pPr>
              <a:defRPr sz="1165"/>
            </a:lvl6pPr>
            <a:lvl7pPr>
              <a:defRPr sz="1165"/>
            </a:lvl7pPr>
            <a:lvl8pPr>
              <a:defRPr sz="1165"/>
            </a:lvl8pPr>
            <a:lvl9pPr>
              <a:defRPr sz="116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975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970" y="503978"/>
            <a:ext cx="1718306" cy="1763924"/>
          </a:xfrm>
        </p:spPr>
        <p:txBody>
          <a:bodyPr anchor="b"/>
          <a:lstStyle>
            <a:lvl1pPr>
              <a:defRPr sz="1864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64945" y="1088455"/>
            <a:ext cx="2697123" cy="5372269"/>
          </a:xfrm>
        </p:spPr>
        <p:txBody>
          <a:bodyPr anchor="t"/>
          <a:lstStyle>
            <a:lvl1pPr marL="0" indent="0">
              <a:buNone/>
              <a:defRPr sz="1864"/>
            </a:lvl1pPr>
            <a:lvl2pPr marL="266365" indent="0">
              <a:buNone/>
              <a:defRPr sz="1631"/>
            </a:lvl2pPr>
            <a:lvl3pPr marL="532729" indent="0">
              <a:buNone/>
              <a:defRPr sz="1398"/>
            </a:lvl3pPr>
            <a:lvl4pPr marL="799094" indent="0">
              <a:buNone/>
              <a:defRPr sz="1165"/>
            </a:lvl4pPr>
            <a:lvl5pPr marL="1065459" indent="0">
              <a:buNone/>
              <a:defRPr sz="1165"/>
            </a:lvl5pPr>
            <a:lvl6pPr marL="1331824" indent="0">
              <a:buNone/>
              <a:defRPr sz="1165"/>
            </a:lvl6pPr>
            <a:lvl7pPr marL="1598188" indent="0">
              <a:buNone/>
              <a:defRPr sz="1165"/>
            </a:lvl7pPr>
            <a:lvl8pPr marL="1864553" indent="0">
              <a:buNone/>
              <a:defRPr sz="1165"/>
            </a:lvl8pPr>
            <a:lvl9pPr marL="2130918" indent="0">
              <a:buNone/>
              <a:defRPr sz="1165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66970" y="2267902"/>
            <a:ext cx="1718306" cy="4201570"/>
          </a:xfrm>
        </p:spPr>
        <p:txBody>
          <a:bodyPr/>
          <a:lstStyle>
            <a:lvl1pPr marL="0" indent="0">
              <a:buNone/>
              <a:defRPr sz="932"/>
            </a:lvl1pPr>
            <a:lvl2pPr marL="266365" indent="0">
              <a:buNone/>
              <a:defRPr sz="816"/>
            </a:lvl2pPr>
            <a:lvl3pPr marL="532729" indent="0">
              <a:buNone/>
              <a:defRPr sz="699"/>
            </a:lvl3pPr>
            <a:lvl4pPr marL="799094" indent="0">
              <a:buNone/>
              <a:defRPr sz="583"/>
            </a:lvl4pPr>
            <a:lvl5pPr marL="1065459" indent="0">
              <a:buNone/>
              <a:defRPr sz="583"/>
            </a:lvl5pPr>
            <a:lvl6pPr marL="1331824" indent="0">
              <a:buNone/>
              <a:defRPr sz="583"/>
            </a:lvl6pPr>
            <a:lvl7pPr marL="1598188" indent="0">
              <a:buNone/>
              <a:defRPr sz="583"/>
            </a:lvl7pPr>
            <a:lvl8pPr marL="1864553" indent="0">
              <a:buNone/>
              <a:defRPr sz="583"/>
            </a:lvl8pPr>
            <a:lvl9pPr marL="2130918" indent="0">
              <a:buNone/>
              <a:defRPr sz="583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106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6276" y="402484"/>
            <a:ext cx="4595098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276" y="2012414"/>
            <a:ext cx="4595098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6276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84AB9-236E-4A3D-8614-10605BE7451E}" type="datetimeFigureOut">
              <a:rPr lang="ru-RU" smtClean="0"/>
              <a:t>16.02.2024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64784" y="7006700"/>
            <a:ext cx="1798082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62653" y="7006700"/>
            <a:ext cx="1198721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65C4F-764F-42DA-8D13-248552968F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6841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532729" rtl="0" eaLnBrk="1" latinLnBrk="0" hangingPunct="1">
        <a:lnSpc>
          <a:spcPct val="90000"/>
        </a:lnSpc>
        <a:spcBef>
          <a:spcPct val="0"/>
        </a:spcBef>
        <a:buNone/>
        <a:defRPr sz="25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3182" indent="-133182" algn="l" defTabSz="532729" rtl="0" eaLnBrk="1" latinLnBrk="0" hangingPunct="1">
        <a:lnSpc>
          <a:spcPct val="90000"/>
        </a:lnSpc>
        <a:spcBef>
          <a:spcPts val="583"/>
        </a:spcBef>
        <a:buFont typeface="Arial" panose="020B0604020202020204" pitchFamily="34" charset="0"/>
        <a:buChar char="•"/>
        <a:defRPr sz="1631" kern="1200">
          <a:solidFill>
            <a:schemeClr val="tx1"/>
          </a:solidFill>
          <a:latin typeface="+mn-lt"/>
          <a:ea typeface="+mn-ea"/>
          <a:cs typeface="+mn-cs"/>
        </a:defRPr>
      </a:lvl1pPr>
      <a:lvl2pPr marL="39954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665912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165" kern="1200">
          <a:solidFill>
            <a:schemeClr val="tx1"/>
          </a:solidFill>
          <a:latin typeface="+mn-lt"/>
          <a:ea typeface="+mn-ea"/>
          <a:cs typeface="+mn-cs"/>
        </a:defRPr>
      </a:lvl3pPr>
      <a:lvl4pPr marL="932277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19864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465006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731371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997735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264100" indent="-133182" algn="l" defTabSz="532729" rtl="0" eaLnBrk="1" latinLnBrk="0" hangingPunct="1">
        <a:lnSpc>
          <a:spcPct val="90000"/>
        </a:lnSpc>
        <a:spcBef>
          <a:spcPts val="291"/>
        </a:spcBef>
        <a:buFont typeface="Arial" panose="020B0604020202020204" pitchFamily="34" charset="0"/>
        <a:buChar char="•"/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1pPr>
      <a:lvl2pPr marL="266365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2pPr>
      <a:lvl3pPr marL="53272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3pPr>
      <a:lvl4pPr marL="79909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4pPr>
      <a:lvl5pPr marL="1065459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5pPr>
      <a:lvl6pPr marL="1331824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6pPr>
      <a:lvl7pPr marL="159818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7pPr>
      <a:lvl8pPr marL="1864553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8pPr>
      <a:lvl9pPr marL="2130918" algn="l" defTabSz="532729" rtl="0" eaLnBrk="1" latinLnBrk="0" hangingPunct="1">
        <a:defRPr sz="10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0" name="Picture 36" descr="https://kherson.life/wp-content/uploads/2022/06/rosgvardiya-2-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65" t="1885" r="265" b="36423"/>
          <a:stretch/>
        </p:blipFill>
        <p:spPr bwMode="auto">
          <a:xfrm>
            <a:off x="0" y="1039691"/>
            <a:ext cx="5327826" cy="1900733"/>
          </a:xfrm>
          <a:prstGeom prst="flowChartAlternateProcess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-175" y="123946"/>
            <a:ext cx="5328000" cy="1046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МИНИСТЕРСТВО ОБОРОНЫ </a:t>
            </a:r>
          </a:p>
          <a:p>
            <a:pPr algn="ctr"/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pPr algn="ctr"/>
            <a:r>
              <a:rPr lang="ru-RU" sz="1600" b="1" dirty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едёт набор </a:t>
            </a:r>
          </a:p>
          <a:p>
            <a:pPr algn="ctr"/>
            <a:r>
              <a:rPr lang="ru-RU" sz="1600" b="1" spc="10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2000" b="1" spc="10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М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ОБИЛИЗАЦИОННЫЙ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Л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ЮДСКОЙ </a:t>
            </a:r>
            <a:r>
              <a:rPr lang="ru-RU" sz="1600" b="1" dirty="0" smtClean="0">
                <a:ln w="12700">
                  <a:noFill/>
                </a:ln>
                <a:solidFill>
                  <a:srgbClr val="FF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dirty="0" smtClean="0">
                <a:ln w="12700">
                  <a:noFill/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ЕЗЕРВ</a:t>
            </a:r>
            <a:endParaRPr lang="ru-RU" sz="1600" b="1" dirty="0">
              <a:ln w="12700">
                <a:noFill/>
              </a:ln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Рисунок 2"/>
          <p:cNvPicPr preferRelativeResize="0">
            <a:picLocks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056" b="-90"/>
          <a:stretch/>
        </p:blipFill>
        <p:spPr bwMode="auto">
          <a:xfrm>
            <a:off x="108000" y="108000"/>
            <a:ext cx="7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8" descr="https://nklk.ru/dll_image/6606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479960" y="72000"/>
            <a:ext cx="792000" cy="7920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-175" y="2801287"/>
            <a:ext cx="5328000" cy="2296013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3175">
                  <a:solidFill>
                    <a:srgbClr val="B67A59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Гарантируем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ежемесячное денежное содержание за пребывание в резерве, </a:t>
            </a:r>
            <a:r>
              <a:rPr lang="ru-RU" sz="1100" b="1" i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(кроме периодов участия в военных сборах)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300" b="1" spc="-3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2 700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3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6 300 </a:t>
            </a:r>
            <a:r>
              <a:rPr lang="ru-RU" sz="1200" b="1" spc="-3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своевременные выплаты за участие в военных сборах 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от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500 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до</a:t>
            </a:r>
            <a:r>
              <a:rPr lang="ru-RU" sz="1200" b="1" spc="-20" dirty="0">
                <a:ln w="3175">
                  <a:solidFill>
                    <a:srgbClr val="B67A59"/>
                  </a:solidFill>
                </a:ln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3175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51 900 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сохранение рабочего места и средней заработной платы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привлечении к военным сборам)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продовольственное, вещевое и медицинское обеспечение 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обязательное государственное страхование жизни и здоровья</a:t>
            </a:r>
            <a:b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i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(при исполнении обязанностей военной службы)</a:t>
            </a:r>
            <a:r>
              <a:rPr lang="ru-RU" sz="1400" b="1" spc="-20" dirty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002060"/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200" b="1" spc="-20" dirty="0" smtClean="0">
                <a:ln w="3175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бесплатный проезд к месту проведения сборов и обратно.</a:t>
            </a:r>
            <a:endParaRPr lang="ru-RU" sz="1200" b="1" spc="-20" dirty="0">
              <a:ln w="3175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6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-91" b="25462"/>
          <a:stretch/>
        </p:blipFill>
        <p:spPr bwMode="auto">
          <a:xfrm flipH="1">
            <a:off x="-1" y="5345121"/>
            <a:ext cx="5327825" cy="22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175" y="5202748"/>
            <a:ext cx="5328000" cy="1866408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12700">
                  <a:solidFill>
                    <a:srgbClr val="B67A59"/>
                  </a:solidFill>
                </a:ln>
                <a:solidFill>
                  <a:srgbClr val="D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возрасту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прапорщики, сержанты и солдаты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–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младшие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офицеры –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лет,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старшие офицеры –  до </a:t>
            </a:r>
            <a:r>
              <a:rPr lang="ru-RU" sz="14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62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лет;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здоровью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быть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годным к военной службе (категория А) или годным к военной службе с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незначительными ограничениями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(категория Б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по результатам 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профессионал. психологического отбора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: получить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1, 2 или 3 категорию пригодности для конкретной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выбранной специальности;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i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1200" b="1" i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о образованию: 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1200" b="1" spc="-20" dirty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ниже основного общего (9 классов</a:t>
            </a:r>
            <a:r>
              <a:rPr lang="ru-RU" sz="1200" b="1" spc="-20" dirty="0" smtClean="0">
                <a:ln w="12700">
                  <a:solidFill>
                    <a:srgbClr val="B67A59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ru-RU" sz="1200" b="1" spc="-20" dirty="0">
              <a:ln w="12700">
                <a:solidFill>
                  <a:srgbClr val="B67A59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137432" y="7167323"/>
            <a:ext cx="567762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Б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оевой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рмейский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Р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езерв </a:t>
            </a:r>
            <a:r>
              <a:rPr lang="ru-RU" sz="2000" b="1" spc="25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ru-RU" sz="1600" b="1" spc="250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траны</a:t>
            </a:r>
            <a:endParaRPr lang="ru-RU" sz="1600" spc="250" dirty="0"/>
          </a:p>
        </p:txBody>
      </p:sp>
    </p:spTree>
    <p:extLst>
      <p:ext uri="{BB962C8B-B14F-4D97-AF65-F5344CB8AC3E}">
        <p14:creationId xmlns:p14="http://schemas.microsoft.com/office/powerpoint/2010/main" val="202825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1">
                  <a:lumMod val="60000"/>
                  <a:lumOff val="40000"/>
                </a:schemeClr>
              </a:gs>
              <a:gs pos="52000">
                <a:schemeClr val="accent1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38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175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52000">
                <a:schemeClr val="accent6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2" descr="https://pngshare.com/wp-content/uploads/2021/06/Soldier-Silhouette-Transparent-18-1024x398.png"/>
          <p:cNvPicPr>
            <a:picLocks noChangeAspect="1" noChangeArrowheads="1"/>
          </p:cNvPicPr>
          <p:nvPr/>
        </p:nvPicPr>
        <p:blipFill rotWithShape="1">
          <a:blip r:embed="rId3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660" r="-91" b="25462"/>
          <a:stretch/>
        </p:blipFill>
        <p:spPr bwMode="auto">
          <a:xfrm flipH="1">
            <a:off x="-1" y="5345121"/>
            <a:ext cx="5327825" cy="2214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Рисунок 2"/>
          <p:cNvPicPr preferRelativeResize="0"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" r="1056" b="-90"/>
          <a:stretch/>
        </p:blipFill>
        <p:spPr bwMode="auto">
          <a:xfrm>
            <a:off x="4092933" y="41274"/>
            <a:ext cx="1044000" cy="939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-2817" y="5776759"/>
            <a:ext cx="5328000" cy="1199303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100" dirty="0" smtClean="0">
                <a:ln w="12700">
                  <a:noFill/>
                </a:ln>
                <a:solidFill>
                  <a:srgbClr val="D4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Требования к кандидатам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возраст – до 65 лет;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состояние здоровья – способен выполнять боевую задачу;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6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к профессиональной психологической </a:t>
            </a: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пригодности;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rgbClr val="C00000"/>
              </a:buClr>
              <a:buSzPct val="150000"/>
              <a:buFont typeface="Wingdings" panose="05000000000000000000" pitchFamily="2" charset="2"/>
              <a:buChar char="v"/>
            </a:pPr>
            <a:r>
              <a:rPr lang="ru-RU" sz="12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физическая выносливость.</a:t>
            </a:r>
            <a:endParaRPr lang="ru-RU" sz="1200" b="1" spc="-20" dirty="0">
              <a:ln w="12700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08" y="7151014"/>
            <a:ext cx="5328000" cy="3940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Контракт заключается на </a:t>
            </a:r>
            <a:r>
              <a:rPr lang="ru-RU" sz="15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6</a:t>
            </a: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</a:t>
            </a:r>
            <a:r>
              <a:rPr lang="ru-RU" sz="1500" b="1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8</a:t>
            </a: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или </a:t>
            </a:r>
            <a:r>
              <a:rPr lang="ru-RU" sz="1500" b="1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12 </a:t>
            </a:r>
            <a:r>
              <a:rPr lang="ru-RU" sz="15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месяцев </a:t>
            </a:r>
          </a:p>
          <a:p>
            <a:pPr algn="ctr">
              <a:lnSpc>
                <a:spcPct val="85000"/>
              </a:lnSpc>
            </a:pPr>
            <a:r>
              <a:rPr lang="ru-RU" sz="1500" b="1" dirty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(</a:t>
            </a:r>
            <a:r>
              <a:rPr lang="ru-RU" sz="1500" b="1" dirty="0" smtClean="0">
                <a:ln w="12700"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по решению гражданина)</a:t>
            </a:r>
            <a:endParaRPr lang="ru-RU" sz="1500" b="1" dirty="0">
              <a:ln w="12700">
                <a:noFill/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4" b="54406"/>
          <a:stretch/>
        </p:blipFill>
        <p:spPr>
          <a:xfrm>
            <a:off x="0" y="1192308"/>
            <a:ext cx="5327650" cy="2026023"/>
          </a:xfrm>
          <a:prstGeom prst="flowChartAlternateProcess">
            <a:avLst/>
          </a:prstGeom>
          <a:noFill/>
          <a:effectLst>
            <a:softEdge rad="317500"/>
          </a:effectLst>
        </p:spPr>
      </p:pic>
      <p:sp>
        <p:nvSpPr>
          <p:cNvPr id="27" name="Прямоугольник 26"/>
          <p:cNvSpPr/>
          <p:nvPr/>
        </p:nvSpPr>
        <p:spPr>
          <a:xfrm>
            <a:off x="-175" y="2980574"/>
            <a:ext cx="5328000" cy="2749727"/>
          </a:xfrm>
          <a:prstGeom prst="rect">
            <a:avLst/>
          </a:prstGeom>
        </p:spPr>
        <p:txBody>
          <a:bodyPr wrap="square" lIns="180000" tIns="0" rIns="180000" bIns="0">
            <a:spAutoFit/>
          </a:bodyPr>
          <a:lstStyle/>
          <a:p>
            <a:pPr algn="ctr">
              <a:lnSpc>
                <a:spcPct val="85000"/>
              </a:lnSpc>
              <a:spcAft>
                <a:spcPts val="400"/>
              </a:spcAft>
            </a:pPr>
            <a:r>
              <a:rPr lang="ru-RU" sz="1600" b="1" spc="-20" dirty="0" smtClean="0">
                <a:ln w="12700"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Гарантируем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денежное содержание </a:t>
            </a: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за участие в СВО – </a:t>
            </a: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300" b="1" spc="-30" dirty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205 000</a:t>
            </a:r>
            <a:r>
              <a:rPr lang="ru-RU" sz="1100" b="1" spc="-3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единовременное поощрение при заключении контракта – </a:t>
            </a:r>
            <a:r>
              <a:rPr lang="ru-RU" sz="1300" b="1" spc="-3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35 000 </a:t>
            </a:r>
            <a:r>
              <a:rPr lang="ru-RU" sz="1100" b="1" spc="-3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руб.; 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выплата за участие в активных боевых действиях –</a:t>
            </a:r>
            <a:r>
              <a:rPr lang="ru-RU" sz="11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 </a:t>
            </a:r>
            <a:b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 сутки;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вознаграждение за уничтожение или захват военной техники противника – от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50 000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1 000 000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при награждении государственными наградами – от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до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445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 денежного содержания);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выплата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в следствии увечья – </a:t>
            </a:r>
            <a:r>
              <a:rPr lang="ru-RU" sz="1300" b="1" spc="-20" dirty="0" smtClean="0">
                <a:ln w="12700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3 000 000 </a:t>
            </a: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руб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.;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сохранение пенсии за выслугу лет для военных пенсионеров;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продовольственное, вещевое и медицинское </a:t>
            </a: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обеспечение;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статус ветерана боевых действий;</a:t>
            </a:r>
          </a:p>
          <a:p>
            <a:pPr marL="266700" indent="-266700" algn="just">
              <a:lnSpc>
                <a:spcPct val="85000"/>
              </a:lnSpc>
              <a:spcAft>
                <a:spcPts val="400"/>
              </a:spcAft>
              <a:buClr>
                <a:schemeClr val="accent6">
                  <a:lumMod val="50000"/>
                </a:schemeClr>
              </a:buClr>
              <a:buSzPct val="150000"/>
              <a:buFont typeface="Wingdings" panose="05000000000000000000" pitchFamily="2" charset="2"/>
              <a:buChar char="ü"/>
            </a:pPr>
            <a:r>
              <a:rPr lang="ru-RU" sz="1100" b="1" spc="-20" dirty="0" smtClean="0">
                <a:ln w="12700">
                  <a:noFill/>
                </a:ln>
                <a:latin typeface="Arial" panose="020B0604020202020204" pitchFamily="34" charset="0"/>
                <a:cs typeface="Arial" panose="020B0604020202020204" pitchFamily="34" charset="0"/>
              </a:rPr>
              <a:t>кредитные и налоговые каникулы.</a:t>
            </a:r>
            <a:endParaRPr lang="ru-RU" sz="1100" b="1" spc="-20" dirty="0">
              <a:ln w="12700">
                <a:noFill/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-175" y="207870"/>
            <a:ext cx="5327825" cy="1107996"/>
          </a:xfrm>
          <a:prstGeom prst="rect">
            <a:avLst/>
          </a:prstGeom>
        </p:spPr>
        <p:txBody>
          <a:bodyPr wrap="square" lIns="288000" tIns="0" rIns="0" bIns="0">
            <a:spAutoFit/>
          </a:bodyPr>
          <a:lstStyle/>
          <a:p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МИНИСТЕРСТВО ОБОРОНЫ </a:t>
            </a:r>
          </a:p>
          <a:p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РОССИЙСКОЙ ФЕДЕРАЦИИ</a:t>
            </a:r>
          </a:p>
          <a:p>
            <a:r>
              <a:rPr lang="ru-RU" sz="1800" b="1" dirty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в</a:t>
            </a:r>
            <a:r>
              <a:rPr lang="ru-RU" sz="1800" b="1" dirty="0" smtClean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едёт набор </a:t>
            </a:r>
          </a:p>
          <a:p>
            <a:r>
              <a:rPr lang="ru-RU" sz="1800" b="1" spc="100" dirty="0" smtClean="0">
                <a:ln w="12700">
                  <a:solidFill>
                    <a:schemeClr val="bg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в </a:t>
            </a:r>
            <a:r>
              <a:rPr lang="ru-RU" sz="1800" b="1" dirty="0">
                <a:ln w="12700">
                  <a:solidFill>
                    <a:schemeClr val="bg1"/>
                  </a:solidFill>
                </a:ln>
                <a:latin typeface="Arial Black" panose="020B0A04020102020204" pitchFamily="34" charset="0"/>
                <a:cs typeface="Arial" panose="020B0604020202020204" pitchFamily="34" charset="0"/>
              </a:rPr>
              <a:t>добровольческие отряды «Барс»</a:t>
            </a:r>
          </a:p>
        </p:txBody>
      </p:sp>
    </p:spTree>
    <p:extLst>
      <p:ext uri="{BB962C8B-B14F-4D97-AF65-F5344CB8AC3E}">
        <p14:creationId xmlns:p14="http://schemas.microsoft.com/office/powerpoint/2010/main" val="31118889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-175" y="0"/>
            <a:ext cx="5328000" cy="7559675"/>
          </a:xfrm>
          <a:prstGeom prst="rect">
            <a:avLst/>
          </a:prstGeom>
          <a:gradFill flip="none" rotWithShape="1">
            <a:gsLst>
              <a:gs pos="100000">
                <a:schemeClr val="accent6">
                  <a:lumMod val="75000"/>
                </a:schemeClr>
              </a:gs>
              <a:gs pos="52000">
                <a:schemeClr val="accent6">
                  <a:lumMod val="20000"/>
                  <a:lumOff val="80000"/>
                </a:schemeClr>
              </a:gs>
              <a:gs pos="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335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ема 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1331</TotalTime>
  <Words>219</Words>
  <Application>Microsoft Office PowerPoint</Application>
  <PresentationFormat>Произвольный</PresentationFormat>
  <Paragraphs>39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Мариничев Александр Николаевич</dc:creator>
  <cp:lastModifiedBy>User</cp:lastModifiedBy>
  <cp:revision>143</cp:revision>
  <cp:lastPrinted>2022-01-19T08:45:15Z</cp:lastPrinted>
  <dcterms:created xsi:type="dcterms:W3CDTF">2021-07-14T05:01:48Z</dcterms:created>
  <dcterms:modified xsi:type="dcterms:W3CDTF">2024-02-16T12:42:58Z</dcterms:modified>
</cp:coreProperties>
</file>